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324" r:id="rId3"/>
    <p:sldId id="322" r:id="rId4"/>
    <p:sldId id="305" r:id="rId5"/>
    <p:sldId id="316" r:id="rId6"/>
    <p:sldId id="272" r:id="rId7"/>
    <p:sldId id="291" r:id="rId8"/>
    <p:sldId id="290" r:id="rId9"/>
    <p:sldId id="317" r:id="rId10"/>
    <p:sldId id="304" r:id="rId11"/>
    <p:sldId id="318" r:id="rId12"/>
    <p:sldId id="320" r:id="rId13"/>
    <p:sldId id="294" r:id="rId14"/>
    <p:sldId id="325" r:id="rId15"/>
    <p:sldId id="326" r:id="rId16"/>
    <p:sldId id="307" r:id="rId17"/>
    <p:sldId id="314" r:id="rId18"/>
    <p:sldId id="313" r:id="rId19"/>
    <p:sldId id="312" r:id="rId20"/>
    <p:sldId id="311" r:id="rId2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F6CEBC"/>
    <a:srgbClr val="2A0DD7"/>
    <a:srgbClr val="FCE0E0"/>
    <a:srgbClr val="F6C6C6"/>
    <a:srgbClr val="FF9999"/>
    <a:srgbClr val="FF7C80"/>
    <a:srgbClr val="FF5050"/>
    <a:srgbClr val="96B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86766" autoAdjust="0"/>
  </p:normalViewPr>
  <p:slideViewPr>
    <p:cSldViewPr snapToGrid="0">
      <p:cViewPr varScale="1">
        <p:scale>
          <a:sx n="58" d="100"/>
          <a:sy n="58" d="100"/>
        </p:scale>
        <p:origin x="90" y="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внесенных ГТС в РРГТС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549389228635461"/>
          <c:y val="5.444189965066754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МО!$B$46</c:f>
              <c:strCache>
                <c:ptCount val="1"/>
                <c:pt idx="0">
                  <c:v>1886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0372517954849112E-2"/>
                  <c:y val="0.137340891639772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12 %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357486266303391"/>
                  <c:y val="9.653227415179883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604794471735471"/>
                  <c:y val="-0.1939062123144985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77 %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МО!$C$44:$E$45</c:f>
              <c:strCache>
                <c:ptCount val="3"/>
                <c:pt idx="0">
                  <c:v>Внесено в РРГТС до 2010 г.</c:v>
                </c:pt>
                <c:pt idx="1">
                  <c:v>Внесено в РРГТС после 2010 г.</c:v>
                </c:pt>
                <c:pt idx="2">
                  <c:v>Не внесено в РРГТС</c:v>
                </c:pt>
              </c:strCache>
            </c:strRef>
          </c:cat>
          <c:val>
            <c:numRef>
              <c:f>МО!$C$46:$E$46</c:f>
              <c:numCache>
                <c:formatCode>General</c:formatCode>
                <c:ptCount val="3"/>
                <c:pt idx="0">
                  <c:v>230</c:v>
                </c:pt>
                <c:pt idx="1">
                  <c:v>184</c:v>
                </c:pt>
                <c:pt idx="2">
                  <c:v>1472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Ярославская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 квартал
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45118448"/>
        <c:axId val="245118840"/>
      </c:barChart>
      <c:catAx>
        <c:axId val="2451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5118840"/>
        <c:crosses val="autoZero"/>
        <c:auto val="1"/>
        <c:lblAlgn val="ctr"/>
        <c:lblOffset val="100"/>
        <c:noMultiLvlLbl val="0"/>
      </c:catAx>
      <c:valAx>
        <c:axId val="245118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5118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495573031683835"/>
          <c:h val="0.2175860924767166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663162345247203E-2"/>
          <c:y val="9.4248600659657442E-2"/>
          <c:w val="0.93469414037236354"/>
          <c:h val="0.77402349017555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бесхозяйных ГТС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II квартал
2023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681</c:v>
                </c:pt>
                <c:pt idx="1">
                  <c:v>437</c:v>
                </c:pt>
                <c:pt idx="2">
                  <c:v>333</c:v>
                </c:pt>
                <c:pt idx="3">
                  <c:v>298</c:v>
                </c:pt>
                <c:pt idx="4">
                  <c:v>208</c:v>
                </c:pt>
                <c:pt idx="5">
                  <c:v>160</c:v>
                </c:pt>
                <c:pt idx="6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120016"/>
        <c:axId val="245120408"/>
      </c:barChart>
      <c:catAx>
        <c:axId val="24512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5120408"/>
        <c:crosses val="autoZero"/>
        <c:auto val="1"/>
        <c:lblAlgn val="ctr"/>
        <c:lblOffset val="100"/>
        <c:noMultiLvlLbl val="0"/>
      </c:catAx>
      <c:valAx>
        <c:axId val="24512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512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34625305457504E-2"/>
          <c:y val="0.24565230950859268"/>
          <c:w val="0.89608081048058652"/>
          <c:h val="0.60297460476157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 кв. 2021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кв. 2022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 кв. 2023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309264"/>
        <c:axId val="244309648"/>
      </c:barChart>
      <c:catAx>
        <c:axId val="24430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4309648"/>
        <c:crosses val="autoZero"/>
        <c:auto val="1"/>
        <c:lblAlgn val="ctr"/>
        <c:lblOffset val="100"/>
        <c:noMultiLvlLbl val="0"/>
      </c:catAx>
      <c:valAx>
        <c:axId val="244309648"/>
        <c:scaling>
          <c:orientation val="minMax"/>
          <c:max val="16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430926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957439587292967"/>
          <c:y val="0.83562402427702709"/>
          <c:w val="0.66740836274775994"/>
          <c:h val="0.162079955048678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83300644103329"/>
          <c:y val="0.18489515932603431"/>
          <c:w val="0.71892674829327041"/>
          <c:h val="0.61671412948639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 кв. 2021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8.43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кв. 2022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8.94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 кв. 2023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193056"/>
        <c:axId val="244003568"/>
      </c:barChart>
      <c:catAx>
        <c:axId val="24419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4003568"/>
        <c:crosses val="autoZero"/>
        <c:auto val="1"/>
        <c:lblAlgn val="ctr"/>
        <c:lblOffset val="100"/>
        <c:noMultiLvlLbl val="0"/>
      </c:catAx>
      <c:valAx>
        <c:axId val="24400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41930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224903607034279"/>
          <c:y val="0.80981811403808024"/>
          <c:w val="0.59688608285591793"/>
          <c:h val="0.147557238310176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ОМС</c:v>
                </c:pt>
                <c:pt idx="1">
                  <c:v>ЮР</c:v>
                </c:pt>
                <c:pt idx="2">
                  <c:v>ФС</c:v>
                </c:pt>
                <c:pt idx="3">
                  <c:v>Б/х</c:v>
                </c:pt>
                <c:pt idx="4">
                  <c:v>ЧЛ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1137</c:v>
                </c:pt>
                <c:pt idx="1">
                  <c:v>602</c:v>
                </c:pt>
                <c:pt idx="2">
                  <c:v>96</c:v>
                </c:pt>
                <c:pt idx="3">
                  <c:v>210</c:v>
                </c:pt>
                <c:pt idx="4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862923015124941"/>
          <c:y val="0.13520481564446796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 квартал
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79582328"/>
        <c:axId val="179585072"/>
      </c:barChart>
      <c:catAx>
        <c:axId val="17958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9585072"/>
        <c:crosses val="autoZero"/>
        <c:auto val="1"/>
        <c:lblAlgn val="ctr"/>
        <c:lblOffset val="100"/>
        <c:noMultiLvlLbl val="0"/>
      </c:catAx>
      <c:valAx>
        <c:axId val="179585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582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495573031683835"/>
          <c:h val="0.2175860924767166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Ивановская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42171607284117E-2"/>
          <c:y val="0.16519828557011013"/>
          <c:w val="0.92351990372334136"/>
          <c:h val="0.611832541970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49967349628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 квартал
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79585856"/>
        <c:axId val="244976656"/>
      </c:barChart>
      <c:catAx>
        <c:axId val="17958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4976656"/>
        <c:crosses val="autoZero"/>
        <c:auto val="1"/>
        <c:lblAlgn val="ctr"/>
        <c:lblOffset val="100"/>
        <c:noMultiLvlLbl val="0"/>
      </c:catAx>
      <c:valAx>
        <c:axId val="244976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585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495573031683835"/>
          <c:h val="0.2175860924767166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Владимирская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 квартал
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44977440"/>
        <c:axId val="244977832"/>
      </c:barChart>
      <c:catAx>
        <c:axId val="2449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4977832"/>
        <c:crosses val="autoZero"/>
        <c:auto val="1"/>
        <c:lblAlgn val="ctr"/>
        <c:lblOffset val="100"/>
        <c:noMultiLvlLbl val="0"/>
      </c:catAx>
      <c:valAx>
        <c:axId val="2449778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4977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495573031683835"/>
          <c:h val="0.2175860924767166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Костромская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4456995087416213E-3"/>
                  <c:y val="-2.999346992564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499238157991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 квартал
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908564303628676E-3"/>
                  <c:y val="-2.999346992564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44978616"/>
        <c:axId val="244979008"/>
      </c:barChart>
      <c:catAx>
        <c:axId val="24497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4979008"/>
        <c:crosses val="autoZero"/>
        <c:auto val="1"/>
        <c:lblAlgn val="ctr"/>
        <c:lblOffset val="100"/>
        <c:noMultiLvlLbl val="0"/>
      </c:catAx>
      <c:valAx>
        <c:axId val="244979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4978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495573031683835"/>
          <c:h val="0.2175860924767166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Тверская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область</a:t>
            </a:r>
          </a:p>
        </c:rich>
      </c:tx>
      <c:layout>
        <c:manualLayout>
          <c:xMode val="edge"/>
          <c:yMode val="edge"/>
          <c:x val="0.317554538144417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II квартал
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44979792"/>
        <c:axId val="244980184"/>
      </c:barChart>
      <c:catAx>
        <c:axId val="24497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4980184"/>
        <c:crosses val="autoZero"/>
        <c:auto val="1"/>
        <c:lblAlgn val="ctr"/>
        <c:lblOffset val="100"/>
        <c:noMultiLvlLbl val="0"/>
      </c:catAx>
      <c:valAx>
        <c:axId val="2449801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4979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495573031683835"/>
          <c:h val="0.2175860924767166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0.28879</cdr:x>
      <cdr:y>0.19406</cdr:y>
    </cdr:from>
    <cdr:to>
      <cdr:x>0.41294</cdr:x>
      <cdr:y>0.26754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1781" y="1073378"/>
          <a:ext cx="731610" cy="406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160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0.48522</cdr:x>
      <cdr:y>0.18619</cdr:y>
    </cdr:from>
    <cdr:to>
      <cdr:x>0.60884</cdr:x>
      <cdr:y>0.25442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59314" y="1029837"/>
          <a:ext cx="728438" cy="377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161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0.6601</cdr:x>
      <cdr:y>0.20718</cdr:y>
    </cdr:from>
    <cdr:to>
      <cdr:x>0.82266</cdr:x>
      <cdr:y>0.27541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9828" y="1145951"/>
          <a:ext cx="957943" cy="377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148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0.12076</cdr:x>
      <cdr:y>0.01562</cdr:y>
    </cdr:from>
    <cdr:to>
      <cdr:x>0.91133</cdr:x>
      <cdr:y>0.18356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1604" y="86409"/>
          <a:ext cx="4658682" cy="928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0" i="0" u="none" strike="noStrike" kern="1200" spc="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Количество правонарушений при осуществлении постоянного </a:t>
          </a:r>
          <a:br>
            <a:rPr lang="ru-RU" sz="1800" b="0" i="0" u="none" strike="noStrike" kern="1200" spc="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0" i="0" u="none" strike="noStrike" kern="1200" spc="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государственного надзора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0.29789</cdr:x>
      <cdr:y>0.48559</cdr:y>
    </cdr:from>
    <cdr:to>
      <cdr:x>0.41009</cdr:x>
      <cdr:y>0.56858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9728" y="2547857"/>
          <a:ext cx="696703" cy="435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8,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0.4287</cdr:x>
      <cdr:y>0.42711</cdr:y>
    </cdr:from>
    <cdr:to>
      <cdr:x>0.57129</cdr:x>
      <cdr:y>0.51839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2034" y="2240988"/>
          <a:ext cx="885409" cy="478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8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,94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0.62176</cdr:x>
      <cdr:y>0.17151</cdr:y>
    </cdr:from>
    <cdr:to>
      <cdr:x>0.75266</cdr:x>
      <cdr:y>0.2462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60800" y="899886"/>
          <a:ext cx="812800" cy="391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18,5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0.09198</cdr:x>
      <cdr:y>0.11492</cdr:y>
    </cdr:from>
    <cdr:to>
      <cdr:x>0.2123</cdr:x>
      <cdr:y>0.23209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9919" y="649810"/>
          <a:ext cx="1399565" cy="662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681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0.22329</cdr:x>
      <cdr:y>0.36785</cdr:y>
    </cdr:from>
    <cdr:to>
      <cdr:x>0.34362</cdr:x>
      <cdr:y>0.48502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97320" y="2161821"/>
          <a:ext cx="1399680" cy="68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437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0.36172</cdr:x>
      <cdr:y>0.45791</cdr:y>
    </cdr:from>
    <cdr:to>
      <cdr:x>0.48205</cdr:x>
      <cdr:y>0.57508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07534" y="2691122"/>
          <a:ext cx="1399681" cy="68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333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0.49573</cdr:x>
      <cdr:y>0.5</cdr:y>
    </cdr:from>
    <cdr:to>
      <cdr:x>0.61606</cdr:x>
      <cdr:y>0.61717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766390" y="2938462"/>
          <a:ext cx="1399681" cy="68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298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0.62711</cdr:x>
      <cdr:y>0.57519</cdr:y>
    </cdr:from>
    <cdr:to>
      <cdr:x>0.74744</cdr:x>
      <cdr:y>0.69236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294530" y="3380345"/>
          <a:ext cx="1399681" cy="68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208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0.75746</cdr:x>
      <cdr:y>0.60539</cdr:y>
    </cdr:from>
    <cdr:to>
      <cdr:x>0.87779</cdr:x>
      <cdr:y>0.72256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810814" y="3557845"/>
          <a:ext cx="1399681" cy="68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160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0.89705</cdr:x>
      <cdr:y>0.66398</cdr:y>
    </cdr:from>
    <cdr:to>
      <cdr:x>0.98549</cdr:x>
      <cdr:y>0.73439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34472" y="3902145"/>
          <a:ext cx="1028736" cy="413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152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7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1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91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7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24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09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6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1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86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6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4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1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0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1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8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63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2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2" y="979581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отдела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МОНГТС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управления Ростехнадзора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Стоянова Даниила Юрьевича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841619" y="29169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на сентябрь 2023 года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882786" y="126416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область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4274435" y="6291797"/>
            <a:ext cx="3308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 2</a:t>
            </a:r>
            <a:r>
              <a:rPr lang="en-US" altLang="ru-RU" sz="2000" b="1" dirty="0" smtClean="0">
                <a:latin typeface="Times New Roman" panose="02020603050405020304" pitchFamily="18" charset="0"/>
              </a:rPr>
              <a:t>6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сентября 2023 г.</a:t>
            </a:r>
            <a:endParaRPr lang="ru-RU" altLang="ru-RU" sz="20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1" y="1129585"/>
            <a:ext cx="570883" cy="568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01" y="1791526"/>
            <a:ext cx="570883" cy="538627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562786" y="1884383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882786" y="254976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Костромская область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9122146" y="1264167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9122146" y="188438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122146" y="2548544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Ярославская область </a:t>
            </a:r>
            <a:endParaRPr lang="ru-RU" altLang="ru-RU" sz="1600" b="1" dirty="0"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4" y="2432685"/>
            <a:ext cx="572960" cy="550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367" y="1125514"/>
            <a:ext cx="570883" cy="596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366" y="1773366"/>
            <a:ext cx="570883" cy="574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366" y="2409843"/>
            <a:ext cx="572960" cy="585772"/>
          </a:xfrm>
          <a:prstGeom prst="rect">
            <a:avLst/>
          </a:prstGeom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50" y="1918311"/>
            <a:ext cx="2567809" cy="27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954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582209" y="90430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 smtClean="0">
                <a:latin typeface="Times New Roman" panose="02020603050405020304" pitchFamily="18" charset="0"/>
              </a:rPr>
              <a:t>Перечень государственных услуг, предоставляемых Центральным управлением в области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10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908" y="1308381"/>
            <a:ext cx="6053615" cy="50733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48000">
                <a:schemeClr val="accent1">
                  <a:satMod val="103000"/>
                  <a:tint val="73000"/>
                  <a:lumMod val="36000"/>
                  <a:lumOff val="64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Декларация безопасности ГТС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нормативные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документы: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1.ПП РФ от 20.11.2020 г. № 1892;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Приказ РТН от 09.12.2020 г. № 509;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Приказ РТН от 12.08.2015 г. № 312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1771" y="1308381"/>
            <a:ext cx="5718629" cy="507336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48000">
                <a:schemeClr val="accent1">
                  <a:satMod val="103000"/>
                  <a:tint val="73000"/>
                  <a:lumMod val="36000"/>
                  <a:lumOff val="64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эксплуатации ГТС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нормативные документы: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Приказ РТН от 26.11.2020 г. № 462;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Приказ РТН от 03.11.2015 № 447.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19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ru-RU" dirty="0" smtClean="0"/>
          </a:p>
          <a:p>
            <a:pPr lvl="1"/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заполнение заявления об утверждении декларации безопасности ГТС;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порядок предоставления экспертизы декларации безопасности;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размера вероятного вреда при аварии на ГТС разработан не в соответствии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действующей методикой;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или не определены количественные значения характеристик ГТС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водохранилища (НПУ, ФПУ, пропускная способность и т.д.);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определены текущие качественные и количественные критерии безопасности ГТС;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несоответствий показателей и значений декларации безопасности ГТС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приложениями (критерии безопасности, акт регулярного обследования);</a:t>
            </a: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неполного комплекта документов.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582209" y="90430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 smtClean="0">
                <a:latin typeface="Times New Roman" panose="02020603050405020304" pitchFamily="18" charset="0"/>
              </a:rPr>
              <a:t>Основные ошибки при разработке </a:t>
            </a:r>
            <a:r>
              <a:rPr lang="ru-RU" altLang="ru-RU" sz="2300" b="1" dirty="0">
                <a:latin typeface="Times New Roman" panose="02020603050405020304" pitchFamily="18" charset="0"/>
              </a:rPr>
              <a:t>и </a:t>
            </a:r>
            <a:r>
              <a:rPr lang="ru-RU" altLang="ru-RU" sz="2300" b="1" dirty="0" smtClean="0">
                <a:latin typeface="Times New Roman" panose="02020603050405020304" pitchFamily="18" charset="0"/>
              </a:rPr>
              <a:t>подаче на утверждение </a:t>
            </a:r>
            <a:br>
              <a:rPr lang="ru-RU" altLang="ru-RU" sz="2300" b="1" dirty="0" smtClean="0">
                <a:latin typeface="Times New Roman" panose="02020603050405020304" pitchFamily="18" charset="0"/>
              </a:rPr>
            </a:br>
            <a:r>
              <a:rPr lang="ru-RU" altLang="ru-RU" sz="2300" b="1" dirty="0" smtClean="0">
                <a:latin typeface="Times New Roman" panose="02020603050405020304" pitchFamily="18" charset="0"/>
              </a:rPr>
              <a:t>Декларации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11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799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dirty="0" smtClean="0"/>
          </a:p>
          <a:p>
            <a:pPr lvl="1"/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заполнение заявления на согласование правил эксплуатации ГТС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правил эксплуатации ГТС не соответствует утвержденной форме;</a:t>
            </a: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характеристике и составе ГТС не соответствуют декларации безопасности ГТС;</a:t>
            </a: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характеристиках и составе водного объекта не соответствует декларации ГТС.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582209" y="90430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>
                <a:latin typeface="Times New Roman" panose="02020603050405020304" pitchFamily="18" charset="0"/>
              </a:rPr>
              <a:t>Основные ошибки при разработке и подаче на </a:t>
            </a:r>
            <a:r>
              <a:rPr lang="ru-RU" altLang="ru-RU" sz="2300" b="1" dirty="0" smtClean="0">
                <a:latin typeface="Times New Roman" panose="02020603050405020304" pitchFamily="18" charset="0"/>
              </a:rPr>
              <a:t>согласование  </a:t>
            </a:r>
            <a:r>
              <a:rPr lang="ru-RU" altLang="ru-RU" sz="2300" b="1" dirty="0">
                <a:latin typeface="Times New Roman" panose="02020603050405020304" pitchFamily="18" charset="0"/>
              </a:rPr>
              <a:t/>
            </a:r>
            <a:br>
              <a:rPr lang="ru-RU" altLang="ru-RU" sz="2300" b="1" dirty="0">
                <a:latin typeface="Times New Roman" panose="02020603050405020304" pitchFamily="18" charset="0"/>
              </a:rPr>
            </a:br>
            <a:r>
              <a:rPr lang="ru-RU" altLang="ru-RU" sz="2300" b="1" dirty="0" smtClean="0">
                <a:latin typeface="Times New Roman" panose="02020603050405020304" pitchFamily="18" charset="0"/>
              </a:rPr>
              <a:t>Правил эксплуатации ГТС</a:t>
            </a:r>
            <a:endParaRPr lang="ru-RU" altLang="ru-RU" sz="23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13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09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29790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Бесхозяйные гидротехнические сооружения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2" y="1897130"/>
            <a:ext cx="5334000" cy="4000500"/>
          </a:xfrm>
          <a:prstGeom prst="rect">
            <a:avLst/>
          </a:prstGeom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169995" y="598715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14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31" y="1897130"/>
            <a:ext cx="5435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272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75041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бесхозяйных 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15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62523" y="1010245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73621883"/>
              </p:ext>
            </p:extLst>
          </p:nvPr>
        </p:nvGraphicFramePr>
        <p:xfrm>
          <a:off x="104908" y="1422399"/>
          <a:ext cx="402302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76334259"/>
              </p:ext>
            </p:extLst>
          </p:nvPr>
        </p:nvGraphicFramePr>
        <p:xfrm>
          <a:off x="4190455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73738992"/>
              </p:ext>
            </p:extLst>
          </p:nvPr>
        </p:nvGraphicFramePr>
        <p:xfrm>
          <a:off x="8240166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933134195"/>
              </p:ext>
            </p:extLst>
          </p:nvPr>
        </p:nvGraphicFramePr>
        <p:xfrm>
          <a:off x="104908" y="4143276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525010148"/>
              </p:ext>
            </p:extLst>
          </p:nvPr>
        </p:nvGraphicFramePr>
        <p:xfrm>
          <a:off x="4252978" y="4143827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715582526"/>
              </p:ext>
            </p:extLst>
          </p:nvPr>
        </p:nvGraphicFramePr>
        <p:xfrm>
          <a:off x="8211136" y="4129313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630240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46466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Общая динамика снижения количества бесхозяйных 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16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68119326"/>
              </p:ext>
            </p:extLst>
          </p:nvPr>
        </p:nvGraphicFramePr>
        <p:xfrm>
          <a:off x="329609" y="981074"/>
          <a:ext cx="11632019" cy="587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99668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2765" y="48217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Основные рекомендации по предупреждению техногенных аварий </a:t>
            </a:r>
            <a:r>
              <a:rPr lang="ru-RU" sz="2400" b="1" dirty="0" smtClean="0"/>
              <a:t>от </a:t>
            </a:r>
            <a:r>
              <a:rPr lang="ru-RU" sz="2400" b="1" dirty="0"/>
              <a:t>внешних воздействий </a:t>
            </a:r>
            <a:r>
              <a:rPr lang="ru-RU" sz="2400" b="1" dirty="0" smtClean="0"/>
              <a:t>на ГТС</a:t>
            </a:r>
            <a:endParaRPr lang="ru-RU" altLang="ru-RU" sz="24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17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обратить внимание на необходимость усиления контроля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ГТС, соблюдением установленных требований по обеспечению безопасности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организацию и выполнение работ на ГТС своими силами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сторонних организации, только лицами, удовлетворяющими соответствующим квалификационным требованиям, аттестованным в области безопасности ГТС в установленном порядке строго в соответствии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правовыми актами,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устанавливающими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обеспечения безопасности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усилить и организовать дополнительный контроль над подготовкой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проведением работ повышенной опасности (газоопасные, огневые);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провести разработку и дополнение Планов действий по предупреждению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ЧС природного и техногенного характера;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провести разработку и дополнение Планов локализации (ликвидации) аварийных ситуаций на ГТС;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проверить и уточнить (при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технических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эксплуатации оборудования на случай необходимости экстренного (аварийного) останова или вывода из нормального режима эксплуатации;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регулярно проверять и тестировать работоспособность технических средств телефонной и радиосвязи, средств аварийной, противопожарной сигнализации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противоаварийной защиты, средств телемеханики;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организовывать, при необходимости, дежурства специалистов во внеурочное время.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463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14936" y="279404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Реализация региональных программ поднадзорных субъектов РФ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363340" y="1405182"/>
            <a:ext cx="3814891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 smtClean="0"/>
              <a:t>Разработка,</a:t>
            </a:r>
          </a:p>
          <a:p>
            <a:pPr algn="ctr"/>
            <a:r>
              <a:rPr lang="ru-RU" sz="2400" dirty="0" smtClean="0"/>
              <a:t> утверждение декларации безопасности и внесение ГТС в Российский регистр гидротехнических сооружений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4679916" y="1405182"/>
            <a:ext cx="2712094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 smtClean="0"/>
              <a:t>Обнаружение, регистрация, уменьшение числа бесхозяйных гидротехнических сооружений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506" y="4071441"/>
            <a:ext cx="644557" cy="9746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910" y="4071441"/>
            <a:ext cx="644557" cy="9746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443" y="4071441"/>
            <a:ext cx="644557" cy="974695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7893696" y="1382708"/>
            <a:ext cx="3822053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 smtClean="0"/>
              <a:t>Наличие обученного и аттестованного персонала, разработка и утверждение правил эксплуатации гидротехнических сооружений</a:t>
            </a:r>
          </a:p>
        </p:txBody>
      </p:sp>
      <p:sp>
        <p:nvSpPr>
          <p:cNvPr id="19" name="TextBox 10"/>
          <p:cNvSpPr txBox="1"/>
          <p:nvPr/>
        </p:nvSpPr>
        <p:spPr>
          <a:xfrm>
            <a:off x="1103445" y="5036882"/>
            <a:ext cx="9953624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8000" indent="-1476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20763" indent="-3000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531938" indent="-4524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44700" indent="-604838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ru-RU" sz="2400" dirty="0"/>
              <a:t>Разработка и реализация субъектами федераций региональной программы в соответствии с положениями статьи 5  </a:t>
            </a:r>
            <a:endParaRPr lang="ru-RU" sz="2400" dirty="0" smtClean="0"/>
          </a:p>
          <a:p>
            <a:pPr algn="ctr"/>
            <a:r>
              <a:rPr lang="ru-RU" sz="2400" dirty="0" smtClean="0"/>
              <a:t>Федерального закона «О </a:t>
            </a:r>
            <a:r>
              <a:rPr lang="ru-RU" sz="2400" dirty="0"/>
              <a:t>безопасности гидротехнических сооружений» </a:t>
            </a:r>
            <a:endParaRPr lang="ru-RU" sz="2400" dirty="0" smtClean="0"/>
          </a:p>
          <a:p>
            <a:pPr algn="ctr"/>
            <a:r>
              <a:rPr lang="ru-RU" sz="2400" dirty="0" smtClean="0"/>
              <a:t>от </a:t>
            </a:r>
            <a:r>
              <a:rPr lang="ru-RU" sz="2400" dirty="0"/>
              <a:t>21.07.1997 № </a:t>
            </a:r>
            <a:r>
              <a:rPr lang="ru-RU" sz="2400" dirty="0" smtClean="0"/>
              <a:t>117-ФЗ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253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17849"/>
            <a:ext cx="8400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Times New Roman" panose="02020603050405020304" pitchFamily="18" charset="0"/>
              </a:rPr>
              <a:t>Подготовка к паводковому периоду 2023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4748" y="1327485"/>
            <a:ext cx="11771235" cy="5539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работоспособность запорных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обследование входной части и отводящего русла водосбросного сооружения на наличие в них бытового и строительного мусора, древесно-кустарниковой растительности и иных предметов, уменьшающих общую пропускную способность;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осмотреть контактные зоны тела плотины в местах примыкания к бетонным (металлическим) сооружениям на предмет характерных признаков фильтрационных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состояние подъездных дорог и маршрутов к гидротехническому сооружению;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водомерные рейки, с целью контроля уровня воды в водохранилище;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уделить бесхозяйным гидротехническим сооружениям, а также сооружениям находящимся в неудовлетворительном состоянии, рассмотреть возможность формирования материальных резервов для оперативного укрепления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1851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896651" y="222713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Контактная информация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786" y="1811269"/>
            <a:ext cx="7618368" cy="4216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межрегионального отдела по надзору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гидротехническими сооружениями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управления Ростехнадзора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Стоянов Даниил Юрьевич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телефон + 7 (495) 122 19-27 доб. 1245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Сотовый телефон + 7 (919) 721-27-20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d.stoyanov@cntr.gosnadzor.gov.ru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814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862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поднадзорных гидротехнических сооружений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67030"/>
              </p:ext>
            </p:extLst>
          </p:nvPr>
        </p:nvGraphicFramePr>
        <p:xfrm>
          <a:off x="0" y="970336"/>
          <a:ext cx="12192000" cy="5887665"/>
        </p:xfrm>
        <a:graphic>
          <a:graphicData uri="http://schemas.openxmlformats.org/drawingml/2006/table">
            <a:tbl>
              <a:tblPr firstRow="1" firstCol="1" bandRow="1"/>
              <a:tblGrid>
                <a:gridCol w="704455"/>
                <a:gridCol w="2623364"/>
                <a:gridCol w="1552918"/>
                <a:gridCol w="1279225"/>
                <a:gridCol w="1230023"/>
                <a:gridCol w="1269384"/>
                <a:gridCol w="1164700"/>
                <a:gridCol w="1221469"/>
                <a:gridCol w="1146462"/>
              </a:tblGrid>
              <a:tr h="1159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субъекта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показателям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Владимирская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Ивановская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Костромская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Московская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Ярославская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классам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ГТС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установлен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4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отраслям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0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водохозяйственный комплекс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5651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9021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" y="1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4441578" y="6299169"/>
            <a:ext cx="3308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 25 мая 2023 г.</a:t>
            </a:r>
            <a:endParaRPr lang="ru-RU" altLang="ru-RU" sz="20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13" y="1785052"/>
            <a:ext cx="2329767" cy="249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64415" y="4766108"/>
            <a:ext cx="4063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90948" y="-3261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по итогам 2022 года»</a:t>
            </a:r>
          </a:p>
        </p:txBody>
      </p:sp>
    </p:spTree>
    <p:extLst>
      <p:ext uri="{BB962C8B-B14F-4D97-AF65-F5344CB8AC3E}">
        <p14:creationId xmlns:p14="http://schemas.microsoft.com/office/powerpoint/2010/main" val="27687459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69671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Количество внесенных гидротехнических сооружений в РРГТС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898449"/>
              </p:ext>
            </p:extLst>
          </p:nvPr>
        </p:nvGraphicFramePr>
        <p:xfrm>
          <a:off x="1972520" y="1250129"/>
          <a:ext cx="8026244" cy="5419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9618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862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400" b="1" dirty="0" smtClean="0">
                <a:latin typeface="Times New Roman" panose="02020603050405020304" pitchFamily="18" charset="0"/>
              </a:rPr>
              <a:t>I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класса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4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1" y="988086"/>
            <a:ext cx="12192000" cy="58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333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92492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14936" y="110172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Проведение проверок постоянного государственного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надзора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  <a:endParaRPr lang="ru-RU" altLang="ru-RU" sz="20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11852371"/>
              </p:ext>
            </p:extLst>
          </p:nvPr>
        </p:nvGraphicFramePr>
        <p:xfrm>
          <a:off x="203200" y="1147306"/>
          <a:ext cx="5892800" cy="553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78387394"/>
              </p:ext>
            </p:extLst>
          </p:nvPr>
        </p:nvGraphicFramePr>
        <p:xfrm>
          <a:off x="5805714" y="1611086"/>
          <a:ext cx="6209478" cy="524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58857" y="1426248"/>
            <a:ext cx="517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количество нарушений на 1 проверку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7730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0336"/>
            <a:ext cx="12192000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896651" y="222713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000" b="1" dirty="0">
                <a:latin typeface="Times New Roman" panose="02020603050405020304" pitchFamily="18" charset="0"/>
              </a:rPr>
              <a:t>I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класса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4907" y="35581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539" y="920020"/>
            <a:ext cx="9658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нарушения на ГТС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6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9856" y="2090206"/>
            <a:ext cx="10938336" cy="44992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5" y="2103830"/>
            <a:ext cx="2513820" cy="44690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56" y="2110930"/>
            <a:ext cx="2512721" cy="4478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65" y="2110930"/>
            <a:ext cx="2518183" cy="4478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801" y="2108980"/>
            <a:ext cx="2801257" cy="44619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7838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4" y="251033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Собственники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96000" y="1061657"/>
            <a:ext cx="218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БЕСХОЗЯЙНЫЕ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90952" y="1859418"/>
            <a:ext cx="2666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СОБСТВЕННОСТЬ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4402" y="2382907"/>
            <a:ext cx="3641873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правообладателях  являющихся собственниками и/или эксплуатирующими организациями поднадзорных ГТС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  <a:endParaRPr lang="ru-RU" altLang="ru-RU" sz="20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89924" y="4867734"/>
            <a:ext cx="273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51495" y="1232109"/>
            <a:ext cx="2147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(ИП)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9184863" y="1959078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2 %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258435" y="4139102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55 %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6639619" y="1470110"/>
            <a:ext cx="110231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8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483845" y="259819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23493155"/>
              </p:ext>
            </p:extLst>
          </p:nvPr>
        </p:nvGraphicFramePr>
        <p:xfrm>
          <a:off x="5416450" y="2349910"/>
          <a:ext cx="4946228" cy="41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480777" y="5232896"/>
            <a:ext cx="273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4207245" y="5898039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</a:rPr>
              <a:t>30 %</a:t>
            </a:r>
            <a:endParaRPr lang="ru-RU" altLang="ru-RU" sz="2000" b="1" dirty="0">
              <a:latin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70142" y="4581832"/>
            <a:ext cx="888293" cy="4299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741929" y="1859418"/>
            <a:ext cx="1411672" cy="7052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190774" y="2208821"/>
            <a:ext cx="154658" cy="623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32967" y="2607210"/>
            <a:ext cx="607179" cy="7529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667153" y="5096526"/>
            <a:ext cx="872993" cy="884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108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45124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Контрольные (надзорные) мероприятия в отношении</a:t>
            </a:r>
          </a:p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гидротехнических сооружений в разрезе четырех лет 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169995" y="596183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8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888328"/>
              </p:ext>
            </p:extLst>
          </p:nvPr>
        </p:nvGraphicFramePr>
        <p:xfrm>
          <a:off x="0" y="1005908"/>
          <a:ext cx="12191210" cy="5881259"/>
        </p:xfrm>
        <a:graphic>
          <a:graphicData uri="http://schemas.openxmlformats.org/drawingml/2006/table">
            <a:tbl>
              <a:tblPr firstRow="1" firstCol="1" bandRow="1"/>
              <a:tblGrid>
                <a:gridCol w="761465"/>
                <a:gridCol w="2086204"/>
                <a:gridCol w="1168745"/>
                <a:gridCol w="1167828"/>
                <a:gridCol w="1167828"/>
                <a:gridCol w="1167828"/>
                <a:gridCol w="1167828"/>
                <a:gridCol w="1167828"/>
                <a:gridCol w="1167828"/>
                <a:gridCol w="1167828"/>
              </a:tblGrid>
              <a:tr h="11446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Плановые проверки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Постоянный надзор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  <a:tr h="572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 года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  <a:tr h="95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  <a:tr h="226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проверок, по итогам проведения которых выявлены правонарушения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  <a:tr h="95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Выявлено правонарушений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0994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83" y="969052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45124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</a:rPr>
              <a:t>Порядок разработки основной документации, необходимой для эксплуатации ГТС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9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882" y="2515690"/>
            <a:ext cx="3539070" cy="22094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вероятного вреда + акт регулярного обследования ГТС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88889" y="1269831"/>
            <a:ext cx="2629694" cy="9898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вероятного вреда = 0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37421" y="4725151"/>
            <a:ext cx="2629694" cy="1638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безопасности ГТС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55853" y="4725151"/>
            <a:ext cx="2400487" cy="16538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эксплуатации ГТС</a:t>
            </a:r>
          </a:p>
        </p:txBody>
      </p:sp>
      <p:cxnSp>
        <p:nvCxnSpPr>
          <p:cNvPr id="32" name="Прямая со стрелкой 31"/>
          <p:cNvCxnSpPr>
            <a:stCxn id="3" idx="3"/>
            <a:endCxn id="17" idx="1"/>
          </p:cNvCxnSpPr>
          <p:nvPr/>
        </p:nvCxnSpPr>
        <p:spPr>
          <a:xfrm>
            <a:off x="3790952" y="3620421"/>
            <a:ext cx="1346469" cy="19238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3"/>
            <a:endCxn id="19" idx="1"/>
          </p:cNvCxnSpPr>
          <p:nvPr/>
        </p:nvCxnSpPr>
        <p:spPr>
          <a:xfrm>
            <a:off x="7767115" y="5544301"/>
            <a:ext cx="1588738" cy="77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3" idx="3"/>
            <a:endCxn id="10" idx="1"/>
          </p:cNvCxnSpPr>
          <p:nvPr/>
        </p:nvCxnSpPr>
        <p:spPr>
          <a:xfrm flipV="1">
            <a:off x="3790952" y="1764759"/>
            <a:ext cx="1397937" cy="18556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899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6738</TotalTime>
  <Words>877</Words>
  <Application>Microsoft Office PowerPoint</Application>
  <PresentationFormat>Широкоэкранный</PresentationFormat>
  <Paragraphs>389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Е.А</dc:creator>
  <cp:lastModifiedBy>Касьянов</cp:lastModifiedBy>
  <cp:revision>293</cp:revision>
  <cp:lastPrinted>2021-01-27T13:29:44Z</cp:lastPrinted>
  <dcterms:created xsi:type="dcterms:W3CDTF">2018-12-06T15:25:48Z</dcterms:created>
  <dcterms:modified xsi:type="dcterms:W3CDTF">2023-09-06T06:14:54Z</dcterms:modified>
</cp:coreProperties>
</file>